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6" r:id="rId11"/>
    <p:sldId id="279" r:id="rId12"/>
    <p:sldId id="278" r:id="rId13"/>
    <p:sldId id="267" r:id="rId14"/>
    <p:sldId id="291" r:id="rId15"/>
    <p:sldId id="280" r:id="rId16"/>
    <p:sldId id="281" r:id="rId17"/>
    <p:sldId id="282" r:id="rId18"/>
    <p:sldId id="268" r:id="rId19"/>
    <p:sldId id="286" r:id="rId20"/>
    <p:sldId id="287" r:id="rId21"/>
    <p:sldId id="269" r:id="rId22"/>
    <p:sldId id="272" r:id="rId23"/>
    <p:sldId id="288" r:id="rId24"/>
    <p:sldId id="289" r:id="rId25"/>
    <p:sldId id="271" r:id="rId26"/>
    <p:sldId id="273" r:id="rId27"/>
    <p:sldId id="290" r:id="rId28"/>
    <p:sldId id="292" r:id="rId29"/>
    <p:sldId id="293" r:id="rId30"/>
    <p:sldId id="295" r:id="rId31"/>
    <p:sldId id="274"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0" autoAdjust="0"/>
    <p:restoredTop sz="94709" autoAdjust="0"/>
  </p:normalViewPr>
  <p:slideViewPr>
    <p:cSldViewPr>
      <p:cViewPr varScale="1">
        <p:scale>
          <a:sx n="74" d="100"/>
          <a:sy n="74" d="100"/>
        </p:scale>
        <p:origin x="-164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22.03.2015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22.03.2015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22.03.2015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22.03.2015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22.03.2015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22.03.2015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22.03.2015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22.03.2015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22.03.2015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22.03.2015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22.03.2015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22.03.2015</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Layout" Target="../slideLayouts/slideLayout2.xml"/><Relationship Id="rId1" Type="http://schemas.openxmlformats.org/officeDocument/2006/relationships/video" Target="https://www.youtube.com/embed/ylv_u9Ly3uA"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rL9sutnl9Zc"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555776" y="5812719"/>
            <a:ext cx="6400800" cy="769640"/>
          </a:xfrm>
        </p:spPr>
        <p:txBody>
          <a:bodyPr/>
          <a:lstStyle/>
          <a:p>
            <a:pPr algn="r"/>
            <a:r>
              <a:rPr lang="en-US" dirty="0" smtClean="0">
                <a:solidFill>
                  <a:schemeClr val="tx1"/>
                </a:solidFill>
              </a:rPr>
              <a:t>By Ekaterina Rodina</a:t>
            </a:r>
            <a:endParaRPr lang="ru-RU" dirty="0">
              <a:solidFill>
                <a:schemeClr val="tx1"/>
              </a:solidFill>
            </a:endParaRPr>
          </a:p>
        </p:txBody>
      </p:sp>
      <p:sp>
        <p:nvSpPr>
          <p:cNvPr id="2" name="Заголовок 1"/>
          <p:cNvSpPr>
            <a:spLocks noGrp="1"/>
          </p:cNvSpPr>
          <p:nvPr>
            <p:ph type="ctrTitle"/>
          </p:nvPr>
        </p:nvSpPr>
        <p:spPr>
          <a:xfrm>
            <a:off x="827584" y="476672"/>
            <a:ext cx="7772400" cy="1470025"/>
          </a:xfrm>
        </p:spPr>
        <p:txBody>
          <a:bodyPr>
            <a:normAutofit fontScale="90000"/>
          </a:bodyPr>
          <a:lstStyle/>
          <a:p>
            <a:r>
              <a:rPr lang="en-US" dirty="0"/>
              <a:t>Types of houses and most popular one</a:t>
            </a:r>
            <a:r>
              <a:rPr lang="ru-RU" dirty="0"/>
              <a:t/>
            </a:r>
            <a:br>
              <a:rPr lang="ru-RU" dirty="0"/>
            </a:b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3608" y="2420888"/>
            <a:ext cx="4968552" cy="3776651"/>
          </a:xfrm>
          <a:prstGeom prst="rect">
            <a:avLst/>
          </a:prstGeom>
        </p:spPr>
      </p:pic>
    </p:spTree>
    <p:extLst>
      <p:ext uri="{BB962C8B-B14F-4D97-AF65-F5344CB8AC3E}">
        <p14:creationId xmlns:p14="http://schemas.microsoft.com/office/powerpoint/2010/main" val="37148740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88640"/>
            <a:ext cx="6512511" cy="1143000"/>
          </a:xfrm>
        </p:spPr>
        <p:txBody>
          <a:bodyPr>
            <a:normAutofit fontScale="90000"/>
          </a:bodyPr>
          <a:lstStyle/>
          <a:p>
            <a:r>
              <a:rPr lang="en-US" dirty="0"/>
              <a:t>Castle Howard</a:t>
            </a:r>
            <a:br>
              <a:rPr lang="en-US" dirty="0"/>
            </a:br>
            <a:endParaRPr lang="ru-RU" dirty="0"/>
          </a:p>
        </p:txBody>
      </p:sp>
      <p:sp>
        <p:nvSpPr>
          <p:cNvPr id="5" name="Объект 4"/>
          <p:cNvSpPr>
            <a:spLocks noGrp="1"/>
          </p:cNvSpPr>
          <p:nvPr>
            <p:ph sz="quarter" idx="13"/>
          </p:nvPr>
        </p:nvSpPr>
        <p:spPr>
          <a:xfrm>
            <a:off x="755576" y="5085184"/>
            <a:ext cx="8208912" cy="1473027"/>
          </a:xfrm>
        </p:spPr>
        <p:txBody>
          <a:bodyPr>
            <a:normAutofit fontScale="92500"/>
          </a:bodyPr>
          <a:lstStyle/>
          <a:p>
            <a:r>
              <a:rPr lang="en-US" dirty="0"/>
              <a:t>Castle Howard is a stately home in North Yorkshire, England, 15 miles (24 km) north of York. One of the grandest private residences in Britain, most of it was built between 1699 and 1712 for the 3rd Earl of Carlisle, to a design by Sir John Vanbrugh. </a:t>
            </a: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9632" y="980727"/>
            <a:ext cx="7438792" cy="3918649"/>
          </a:xfrm>
          <a:prstGeom prst="rect">
            <a:avLst/>
          </a:prstGeom>
        </p:spPr>
      </p:pic>
    </p:spTree>
    <p:extLst>
      <p:ext uri="{BB962C8B-B14F-4D97-AF65-F5344CB8AC3E}">
        <p14:creationId xmlns:p14="http://schemas.microsoft.com/office/powerpoint/2010/main" val="431716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814211" y="5373216"/>
            <a:ext cx="7862245" cy="1080120"/>
          </a:xfrm>
        </p:spPr>
        <p:txBody>
          <a:bodyPr>
            <a:normAutofit lnSpcReduction="10000"/>
          </a:bodyPr>
          <a:lstStyle/>
          <a:p>
            <a:r>
              <a:rPr lang="en-US" dirty="0"/>
              <a:t>It is not a true castle: The word is often used for English country houses constructed after the castle-building era </a:t>
            </a:r>
            <a:r>
              <a:rPr lang="en-US" dirty="0" smtClean="0"/>
              <a:t> </a:t>
            </a:r>
            <a:r>
              <a:rPr lang="en-US" dirty="0"/>
              <a:t>and not intended for a military function.</a:t>
            </a:r>
          </a:p>
          <a:p>
            <a:endParaRPr lang="ru-RU" dirty="0"/>
          </a:p>
        </p:txBody>
      </p:sp>
      <p:sp>
        <p:nvSpPr>
          <p:cNvPr id="3" name="Заголовок 2"/>
          <p:cNvSpPr>
            <a:spLocks noGrp="1"/>
          </p:cNvSpPr>
          <p:nvPr>
            <p:ph type="ctrTitle"/>
          </p:nvPr>
        </p:nvSpPr>
        <p:spPr>
          <a:xfrm>
            <a:off x="683568" y="620688"/>
            <a:ext cx="7175351" cy="1793167"/>
          </a:xfrm>
        </p:spPr>
        <p:txBody>
          <a:bodyPr/>
          <a:lstStyle/>
          <a:p>
            <a:endParaRPr lang="ru-RU" dirty="0"/>
          </a:p>
        </p:txBody>
      </p:sp>
      <p:pic>
        <p:nvPicPr>
          <p:cNvPr id="4" name="Объект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899592" y="476672"/>
            <a:ext cx="6984776" cy="3684470"/>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88639"/>
            <a:ext cx="8098232" cy="5160387"/>
          </a:xfrm>
          <a:prstGeom prst="rect">
            <a:avLst/>
          </a:prstGeom>
        </p:spPr>
      </p:pic>
    </p:spTree>
    <p:extLst>
      <p:ext uri="{BB962C8B-B14F-4D97-AF65-F5344CB8AC3E}">
        <p14:creationId xmlns:p14="http://schemas.microsoft.com/office/powerpoint/2010/main" val="20685902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4797152"/>
            <a:ext cx="8496944" cy="1574387"/>
          </a:xfrm>
        </p:spPr>
        <p:txBody>
          <a:bodyPr>
            <a:normAutofit fontScale="92500" lnSpcReduction="10000"/>
          </a:bodyPr>
          <a:lstStyle/>
          <a:p>
            <a:r>
              <a:rPr lang="en-US" dirty="0"/>
              <a:t>Castle Howard has been the home of part of the Howard family for more than 300 years. It is familiar to television and movie </a:t>
            </a:r>
            <a:r>
              <a:rPr lang="en-US" dirty="0" smtClean="0"/>
              <a:t>audiences, </a:t>
            </a:r>
            <a:r>
              <a:rPr lang="en-US" dirty="0"/>
              <a:t>both in Granada Television’s 1981 adaptation of Evelyn Waugh’s </a:t>
            </a:r>
            <a:r>
              <a:rPr lang="en-US" dirty="0" err="1"/>
              <a:t>Brideshead</a:t>
            </a:r>
            <a:r>
              <a:rPr lang="en-US" dirty="0"/>
              <a:t> Revisited and a two-hour 2008 remake for theatres. Today, it is part of the Treasure Houses of England heritage group.</a:t>
            </a:r>
          </a:p>
          <a:p>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82773"/>
            <a:ext cx="7704856" cy="4583483"/>
          </a:xfrm>
          <a:prstGeom prst="rect">
            <a:avLst/>
          </a:prstGeom>
        </p:spPr>
      </p:pic>
    </p:spTree>
    <p:extLst>
      <p:ext uri="{BB962C8B-B14F-4D97-AF65-F5344CB8AC3E}">
        <p14:creationId xmlns:p14="http://schemas.microsoft.com/office/powerpoint/2010/main" val="21916655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332656"/>
            <a:ext cx="6512511" cy="1143000"/>
          </a:xfrm>
        </p:spPr>
        <p:txBody>
          <a:bodyPr>
            <a:normAutofit fontScale="90000"/>
          </a:bodyPr>
          <a:lstStyle/>
          <a:p>
            <a:r>
              <a:rPr lang="en-US" dirty="0"/>
              <a:t>Blenheim Palace</a:t>
            </a:r>
            <a:br>
              <a:rPr lang="en-US" dirty="0"/>
            </a:br>
            <a:endParaRPr lang="ru-RU" dirty="0"/>
          </a:p>
        </p:txBody>
      </p:sp>
      <p:sp>
        <p:nvSpPr>
          <p:cNvPr id="3" name="Объект 2"/>
          <p:cNvSpPr>
            <a:spLocks noGrp="1"/>
          </p:cNvSpPr>
          <p:nvPr>
            <p:ph sz="quarter" idx="13"/>
          </p:nvPr>
        </p:nvSpPr>
        <p:spPr>
          <a:xfrm>
            <a:off x="323528" y="5589240"/>
            <a:ext cx="8352928" cy="1008112"/>
          </a:xfrm>
        </p:spPr>
        <p:txBody>
          <a:bodyPr>
            <a:normAutofit/>
          </a:bodyPr>
          <a:lstStyle/>
          <a:p>
            <a:r>
              <a:rPr lang="en-US" dirty="0"/>
              <a:t>Blenheim Palace is a large and monumental country house situated in Woodstock, </a:t>
            </a:r>
            <a:r>
              <a:rPr lang="en-US" dirty="0" err="1"/>
              <a:t>Oxfordshire</a:t>
            </a:r>
            <a:r>
              <a:rPr lang="en-US" dirty="0"/>
              <a:t>, England. </a:t>
            </a:r>
            <a:endParaRPr lang="ru-RU" dirty="0" smtClean="0"/>
          </a:p>
          <a:p>
            <a:pPr marL="45720" indent="0">
              <a:buNone/>
            </a:pP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081" y="1700808"/>
            <a:ext cx="8367412" cy="3744416"/>
          </a:xfrm>
          <a:prstGeom prst="rect">
            <a:avLst/>
          </a:prstGeom>
        </p:spPr>
      </p:pic>
    </p:spTree>
    <p:extLst>
      <p:ext uri="{BB962C8B-B14F-4D97-AF65-F5344CB8AC3E}">
        <p14:creationId xmlns:p14="http://schemas.microsoft.com/office/powerpoint/2010/main" val="35028065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2"/>
          </p:nvPr>
        </p:nvSpPr>
        <p:spPr>
          <a:xfrm>
            <a:off x="539552" y="5445224"/>
            <a:ext cx="7776864" cy="1224136"/>
          </a:xfrm>
        </p:spPr>
        <p:txBody>
          <a:bodyPr>
            <a:normAutofit lnSpcReduction="10000"/>
          </a:bodyPr>
          <a:lstStyle/>
          <a:p>
            <a:r>
              <a:rPr lang="en-US" dirty="0"/>
              <a:t>It is the only non-episcopal country house in England to hold the title of palace. The palace, one of England’s largest houses, was built between 1705 and circa 1724. UNESCO </a:t>
            </a:r>
            <a:r>
              <a:rPr lang="en-US" dirty="0" err="1"/>
              <a:t>recognised</a:t>
            </a:r>
            <a:r>
              <a:rPr lang="en-US" dirty="0"/>
              <a:t> the palace as a World Heritage Site in 1987.</a:t>
            </a:r>
          </a:p>
          <a:p>
            <a:endParaRPr lang="ru-RU" dirty="0"/>
          </a:p>
        </p:txBody>
      </p:sp>
      <p:pic>
        <p:nvPicPr>
          <p:cNvPr id="7" name="Объект 6"/>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611560" y="476671"/>
            <a:ext cx="8280920" cy="4824535"/>
          </a:xfrm>
        </p:spPr>
      </p:pic>
    </p:spTree>
    <p:extLst>
      <p:ext uri="{BB962C8B-B14F-4D97-AF65-F5344CB8AC3E}">
        <p14:creationId xmlns:p14="http://schemas.microsoft.com/office/powerpoint/2010/main" val="25606666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95536" y="5157192"/>
            <a:ext cx="8424936" cy="1425545"/>
          </a:xfrm>
        </p:spPr>
        <p:txBody>
          <a:bodyPr>
            <a:normAutofit fontScale="77500" lnSpcReduction="20000"/>
          </a:bodyPr>
          <a:lstStyle/>
          <a:p>
            <a:r>
              <a:rPr lang="en-US" dirty="0"/>
              <a:t>Its construction was originally intended to be a gift to John Churchill, the 1st Duke of Marlborough from a grateful nation in return for military triumph against the French and Bavarians at the Battle of Blenheim. However, it soon became the subject of political infighting, which led to Marlborough’s exile, the fall from power of his Duchess, and irreparable damage to the reputation of the architect Sir John Vanbrugh.</a:t>
            </a:r>
          </a:p>
          <a:p>
            <a:endParaRPr lang="ru-RU" dirty="0"/>
          </a:p>
        </p:txBody>
      </p:sp>
      <p:sp>
        <p:nvSpPr>
          <p:cNvPr id="3" name="Заголовок 2"/>
          <p:cNvSpPr>
            <a:spLocks noGrp="1"/>
          </p:cNvSpPr>
          <p:nvPr>
            <p:ph type="ctrTitle"/>
          </p:nvPr>
        </p:nvSpPr>
        <p:spPr>
          <a:xfrm>
            <a:off x="827584" y="476672"/>
            <a:ext cx="7175351" cy="2664296"/>
          </a:xfrm>
        </p:spPr>
        <p:txBody>
          <a:bodyPr/>
          <a:lstStyle/>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1" y="188640"/>
            <a:ext cx="8712968" cy="4716915"/>
          </a:xfrm>
          <a:prstGeom prst="rect">
            <a:avLst/>
          </a:prstGeom>
        </p:spPr>
      </p:pic>
    </p:spTree>
    <p:extLst>
      <p:ext uri="{BB962C8B-B14F-4D97-AF65-F5344CB8AC3E}">
        <p14:creationId xmlns:p14="http://schemas.microsoft.com/office/powerpoint/2010/main" val="34227884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23528" y="5373216"/>
            <a:ext cx="8712968" cy="1368152"/>
          </a:xfrm>
        </p:spPr>
        <p:txBody>
          <a:bodyPr>
            <a:normAutofit fontScale="85000" lnSpcReduction="20000"/>
          </a:bodyPr>
          <a:lstStyle/>
          <a:p>
            <a:r>
              <a:rPr lang="en-US" dirty="0"/>
              <a:t>Designed in the rare, and short-lived, English Baroque style, architectural appreciation of the palace is as divided today as it was in the 1720s.[2] It is unique in its combined usage as a family home, mausoleum and national monument. The palace is also notable as the birthplace and ancestral home of Prime Minister Sir Winston Churchill.</a:t>
            </a:r>
          </a:p>
          <a:p>
            <a:endParaRPr lang="ru-RU" dirty="0"/>
          </a:p>
        </p:txBody>
      </p:sp>
      <p:sp>
        <p:nvSpPr>
          <p:cNvPr id="3" name="Заголовок 2"/>
          <p:cNvSpPr>
            <a:spLocks noGrp="1"/>
          </p:cNvSpPr>
          <p:nvPr>
            <p:ph type="ctrTitle"/>
          </p:nvPr>
        </p:nvSpPr>
        <p:spPr>
          <a:xfrm>
            <a:off x="971600" y="476672"/>
            <a:ext cx="7175351" cy="3600400"/>
          </a:xfrm>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689" y="260648"/>
            <a:ext cx="8580791" cy="4758866"/>
          </a:xfrm>
          <a:prstGeom prst="rect">
            <a:avLst/>
          </a:prstGeom>
        </p:spPr>
      </p:pic>
    </p:spTree>
    <p:extLst>
      <p:ext uri="{BB962C8B-B14F-4D97-AF65-F5344CB8AC3E}">
        <p14:creationId xmlns:p14="http://schemas.microsoft.com/office/powerpoint/2010/main" val="23871892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179512" y="188640"/>
            <a:ext cx="3240360" cy="6264696"/>
          </a:xfrm>
        </p:spPr>
        <p:txBody>
          <a:bodyPr>
            <a:normAutofit fontScale="92500" lnSpcReduction="10000"/>
          </a:bodyPr>
          <a:lstStyle/>
          <a:p>
            <a:r>
              <a:rPr lang="en-US" dirty="0"/>
              <a:t>The building of the palace was a minefield of political intrigue by Sarah, Duchess of Marlborough. Following the palace’s completion, it became the home of the Churchill family for the following 300 years, and various members of the family have in that period wrought various changes, in the interiors, park and gardens. At the end of the 19th century, the palace and the </a:t>
            </a:r>
            <a:r>
              <a:rPr lang="en-US" dirty="0" err="1"/>
              <a:t>Churchills</a:t>
            </a:r>
            <a:r>
              <a:rPr lang="en-US" dirty="0"/>
              <a:t> were saved from ruin by an American marriage. Thus, the exterior of the palace remains in good repair and exactly as completed.</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872" y="476672"/>
            <a:ext cx="5346700" cy="3888432"/>
          </a:xfrm>
          <a:prstGeom prst="rect">
            <a:avLst/>
          </a:prstGeom>
        </p:spPr>
      </p:pic>
    </p:spTree>
    <p:extLst>
      <p:ext uri="{BB962C8B-B14F-4D97-AF65-F5344CB8AC3E}">
        <p14:creationId xmlns:p14="http://schemas.microsoft.com/office/powerpoint/2010/main" val="12502404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0383" y="71174"/>
            <a:ext cx="6512511" cy="1143000"/>
          </a:xfrm>
        </p:spPr>
        <p:txBody>
          <a:bodyPr>
            <a:normAutofit fontScale="90000"/>
          </a:bodyPr>
          <a:lstStyle/>
          <a:p>
            <a:r>
              <a:rPr lang="en-US" dirty="0" err="1"/>
              <a:t>Longleat</a:t>
            </a:r>
            <a:r>
              <a:rPr lang="en-US" dirty="0"/>
              <a:t/>
            </a:r>
            <a:br>
              <a:rPr lang="en-US" dirty="0"/>
            </a:br>
            <a:endParaRPr lang="ru-RU" dirty="0"/>
          </a:p>
        </p:txBody>
      </p:sp>
      <p:sp>
        <p:nvSpPr>
          <p:cNvPr id="3" name="Объект 2"/>
          <p:cNvSpPr>
            <a:spLocks noGrp="1"/>
          </p:cNvSpPr>
          <p:nvPr>
            <p:ph sz="quarter" idx="13"/>
          </p:nvPr>
        </p:nvSpPr>
        <p:spPr>
          <a:xfrm>
            <a:off x="395536" y="5661248"/>
            <a:ext cx="8568952" cy="1040979"/>
          </a:xfrm>
        </p:spPr>
        <p:txBody>
          <a:bodyPr>
            <a:normAutofit fontScale="92500" lnSpcReduction="10000"/>
          </a:bodyPr>
          <a:lstStyle/>
          <a:p>
            <a:r>
              <a:rPr lang="en-US" dirty="0" err="1"/>
              <a:t>Longleat</a:t>
            </a:r>
            <a:r>
              <a:rPr lang="en-US" dirty="0"/>
              <a:t> is an English country house, currently the seat of the </a:t>
            </a:r>
            <a:r>
              <a:rPr lang="en-US" dirty="0" err="1"/>
              <a:t>Marquesses</a:t>
            </a:r>
            <a:r>
              <a:rPr lang="en-US" dirty="0"/>
              <a:t> of Bath, adjacent to the village of </a:t>
            </a:r>
            <a:r>
              <a:rPr lang="en-US" dirty="0" err="1"/>
              <a:t>Horningsham</a:t>
            </a:r>
            <a:r>
              <a:rPr lang="en-US" dirty="0"/>
              <a:t> and near the towns of Warminster in Wiltshire and </a:t>
            </a:r>
            <a:r>
              <a:rPr lang="en-US" dirty="0" err="1"/>
              <a:t>Frome</a:t>
            </a:r>
            <a:r>
              <a:rPr lang="en-US" dirty="0"/>
              <a:t> in Somerset</a:t>
            </a:r>
            <a:r>
              <a:rPr lang="en-US" dirty="0" smtClean="0"/>
              <a:t>.</a:t>
            </a:r>
            <a:endParaRPr lang="ru-RU" dirty="0" smtClean="0"/>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764704"/>
            <a:ext cx="8784976" cy="4750368"/>
          </a:xfrm>
          <a:prstGeom prst="rect">
            <a:avLst/>
          </a:prstGeom>
        </p:spPr>
      </p:pic>
    </p:spTree>
    <p:extLst>
      <p:ext uri="{BB962C8B-B14F-4D97-AF65-F5344CB8AC3E}">
        <p14:creationId xmlns:p14="http://schemas.microsoft.com/office/powerpoint/2010/main" val="12518664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79512" y="116632"/>
            <a:ext cx="8813874" cy="4752528"/>
          </a:xfrm>
        </p:spPr>
      </p:pic>
      <p:sp>
        <p:nvSpPr>
          <p:cNvPr id="4" name="Объект 3"/>
          <p:cNvSpPr>
            <a:spLocks noGrp="1"/>
          </p:cNvSpPr>
          <p:nvPr>
            <p:ph sz="quarter" idx="14"/>
          </p:nvPr>
        </p:nvSpPr>
        <p:spPr>
          <a:xfrm>
            <a:off x="107504" y="4941168"/>
            <a:ext cx="8856984" cy="1785352"/>
          </a:xfrm>
        </p:spPr>
        <p:txBody>
          <a:bodyPr>
            <a:normAutofit lnSpcReduction="10000"/>
          </a:bodyPr>
          <a:lstStyle/>
          <a:p>
            <a:r>
              <a:rPr lang="en-US" dirty="0"/>
              <a:t>landscaped parkland and safari park. The house is set in over 900 acres (364 ha) of parkland, landscaped by Capability Brown, with 8,000 acres (32.37 km2) of woods and farmland. It was the first stately home to open to the public, and also claims the first safari park outside Africa.</a:t>
            </a:r>
          </a:p>
          <a:p>
            <a:endParaRPr lang="ru-RU" dirty="0"/>
          </a:p>
        </p:txBody>
      </p:sp>
    </p:spTree>
    <p:extLst>
      <p:ext uri="{BB962C8B-B14F-4D97-AF65-F5344CB8AC3E}">
        <p14:creationId xmlns:p14="http://schemas.microsoft.com/office/powerpoint/2010/main" val="42078865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700808"/>
          </a:xfrm>
        </p:spPr>
        <p:txBody>
          <a:bodyPr>
            <a:normAutofit fontScale="90000"/>
          </a:bodyPr>
          <a:lstStyle/>
          <a:p>
            <a:r>
              <a:rPr lang="en-US" b="1" dirty="0"/>
              <a:t>The main types of houses in England are:</a:t>
            </a:r>
            <a:br>
              <a:rPr lang="en-US" b="1" dirty="0"/>
            </a:br>
            <a:endParaRPr lang="ru-RU" dirty="0"/>
          </a:p>
        </p:txBody>
      </p:sp>
      <p:sp>
        <p:nvSpPr>
          <p:cNvPr id="3" name="Объект 2"/>
          <p:cNvSpPr>
            <a:spLocks noGrp="1"/>
          </p:cNvSpPr>
          <p:nvPr>
            <p:ph sz="quarter" idx="13"/>
          </p:nvPr>
        </p:nvSpPr>
        <p:spPr>
          <a:xfrm>
            <a:off x="539552" y="2132856"/>
            <a:ext cx="8229600" cy="4525963"/>
          </a:xfrm>
        </p:spPr>
        <p:txBody>
          <a:bodyPr/>
          <a:lstStyle/>
          <a:p>
            <a:r>
              <a:rPr lang="en-US" dirty="0"/>
              <a:t>England has many types of homes. In the large cities, people often live in apartments, which are called flats. In most towns, there are streets of houses joined together in long rows. They are called terraced houses</a:t>
            </a:r>
            <a:r>
              <a:rPr lang="en-US" dirty="0" smtClean="0"/>
              <a:t>.</a:t>
            </a:r>
          </a:p>
          <a:p>
            <a:r>
              <a:rPr lang="en-US" dirty="0"/>
              <a:t>The </a:t>
            </a:r>
            <a:r>
              <a:rPr lang="en-US" b="1" dirty="0"/>
              <a:t>most popular type of home</a:t>
            </a:r>
            <a:r>
              <a:rPr lang="en-US" dirty="0"/>
              <a:t> in England is semi-detached (more than 27% of all homes), closely followed by detached then terraced.</a:t>
            </a:r>
            <a:endParaRPr lang="ru-RU" dirty="0"/>
          </a:p>
        </p:txBody>
      </p:sp>
    </p:spTree>
    <p:extLst>
      <p:ext uri="{BB962C8B-B14F-4D97-AF65-F5344CB8AC3E}">
        <p14:creationId xmlns:p14="http://schemas.microsoft.com/office/powerpoint/2010/main" val="2262280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5229200"/>
            <a:ext cx="8712968" cy="1386488"/>
          </a:xfrm>
        </p:spPr>
        <p:txBody>
          <a:bodyPr>
            <a:normAutofit fontScale="85000" lnSpcReduction="20000"/>
          </a:bodyPr>
          <a:lstStyle/>
          <a:p>
            <a:r>
              <a:rPr lang="en-US" dirty="0"/>
              <a:t>The house was built by Sir John </a:t>
            </a:r>
            <a:r>
              <a:rPr lang="en-US" dirty="0" err="1"/>
              <a:t>Thynne</a:t>
            </a:r>
            <a:r>
              <a:rPr lang="en-US" dirty="0"/>
              <a:t>, and designed mainly by Robert </a:t>
            </a:r>
            <a:r>
              <a:rPr lang="en-US" dirty="0" err="1"/>
              <a:t>Smythson</a:t>
            </a:r>
            <a:r>
              <a:rPr lang="en-US" dirty="0"/>
              <a:t>, after the original priory was destroyed by fire in 1567. It took 12 years to complete and is widely regarded as one of the finest examples of Elizabethan architecture in Britain. </a:t>
            </a:r>
            <a:r>
              <a:rPr lang="en-US" dirty="0" err="1"/>
              <a:t>Longleat</a:t>
            </a:r>
            <a:r>
              <a:rPr lang="en-US" dirty="0"/>
              <a:t> is currently occupied by Alexander </a:t>
            </a:r>
            <a:r>
              <a:rPr lang="en-US" dirty="0" err="1"/>
              <a:t>Thynn</a:t>
            </a:r>
            <a:r>
              <a:rPr lang="en-US" dirty="0"/>
              <a:t>, 7th </a:t>
            </a:r>
            <a:r>
              <a:rPr lang="en-US" dirty="0" err="1"/>
              <a:t>Marquess</a:t>
            </a:r>
            <a:r>
              <a:rPr lang="en-US" dirty="0"/>
              <a:t> of Bath, a direct descendant of the builder.</a:t>
            </a:r>
          </a:p>
          <a:p>
            <a:endParaRPr lang="ru-RU" dirty="0"/>
          </a:p>
        </p:txBody>
      </p:sp>
      <p:pic>
        <p:nvPicPr>
          <p:cNvPr id="5" name="Объект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311525" y="116632"/>
            <a:ext cx="8578885" cy="4824537"/>
          </a:xfrm>
        </p:spPr>
      </p:pic>
    </p:spTree>
    <p:extLst>
      <p:ext uri="{BB962C8B-B14F-4D97-AF65-F5344CB8AC3E}">
        <p14:creationId xmlns:p14="http://schemas.microsoft.com/office/powerpoint/2010/main" val="30085410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41784"/>
            <a:ext cx="6512511" cy="1143000"/>
          </a:xfrm>
        </p:spPr>
        <p:txBody>
          <a:bodyPr>
            <a:normAutofit fontScale="90000"/>
          </a:bodyPr>
          <a:lstStyle/>
          <a:p>
            <a:r>
              <a:rPr lang="en-US" dirty="0"/>
              <a:t>Chatsworth</a:t>
            </a:r>
            <a:br>
              <a:rPr lang="en-US" dirty="0"/>
            </a:br>
            <a:endParaRPr lang="ru-RU" dirty="0"/>
          </a:p>
        </p:txBody>
      </p:sp>
      <p:sp>
        <p:nvSpPr>
          <p:cNvPr id="3" name="Объект 2"/>
          <p:cNvSpPr>
            <a:spLocks noGrp="1"/>
          </p:cNvSpPr>
          <p:nvPr>
            <p:ph sz="quarter" idx="13"/>
          </p:nvPr>
        </p:nvSpPr>
        <p:spPr>
          <a:xfrm>
            <a:off x="539552" y="5229200"/>
            <a:ext cx="8352928" cy="1279775"/>
          </a:xfrm>
        </p:spPr>
        <p:txBody>
          <a:bodyPr>
            <a:normAutofit fontScale="92500" lnSpcReduction="10000"/>
          </a:bodyPr>
          <a:lstStyle/>
          <a:p>
            <a:r>
              <a:rPr lang="en-US" dirty="0"/>
              <a:t>It is the seat of the Duke of Devonshire, and has been home to his family, the Cavendish family, since Bess of Hardwick settled at Chatsworth in 1549. You’ll recognize it at Darcy’s house in the 2005 film adaptation of Pride and Prejudice.</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764" y="1124744"/>
            <a:ext cx="7848872" cy="4027079"/>
          </a:xfrm>
          <a:prstGeom prst="rect">
            <a:avLst/>
          </a:prstGeom>
        </p:spPr>
      </p:pic>
    </p:spTree>
    <p:extLst>
      <p:ext uri="{BB962C8B-B14F-4D97-AF65-F5344CB8AC3E}">
        <p14:creationId xmlns:p14="http://schemas.microsoft.com/office/powerpoint/2010/main" val="33195534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88640"/>
            <a:ext cx="6512511" cy="1143000"/>
          </a:xfrm>
        </p:spPr>
        <p:txBody>
          <a:bodyPr>
            <a:normAutofit fontScale="90000"/>
          </a:bodyPr>
          <a:lstStyle/>
          <a:p>
            <a:r>
              <a:rPr lang="en-US" dirty="0"/>
              <a:t>Woburn Abbey</a:t>
            </a:r>
            <a:br>
              <a:rPr lang="en-US" dirty="0"/>
            </a:br>
            <a:endParaRPr lang="ru-RU" dirty="0"/>
          </a:p>
        </p:txBody>
      </p:sp>
      <p:sp>
        <p:nvSpPr>
          <p:cNvPr id="3" name="Объект 2"/>
          <p:cNvSpPr>
            <a:spLocks noGrp="1"/>
          </p:cNvSpPr>
          <p:nvPr>
            <p:ph sz="quarter" idx="13"/>
          </p:nvPr>
        </p:nvSpPr>
        <p:spPr>
          <a:xfrm>
            <a:off x="251520" y="5301208"/>
            <a:ext cx="8424936" cy="1386488"/>
          </a:xfrm>
        </p:spPr>
        <p:txBody>
          <a:bodyPr>
            <a:normAutofit fontScale="92500" lnSpcReduction="20000"/>
          </a:bodyPr>
          <a:lstStyle/>
          <a:p>
            <a:r>
              <a:rPr lang="en-US" dirty="0"/>
              <a:t>Woburn Abbey, comprising Woburn Park and its buildings, was originally founded as a Cistercian abbey in 1145. Taken from its monastic residents by Henry VIII and given to John Russell, 1st Earl of Bedford in 1547, it became the seat of the Russell Family and the Dukes of Bedford. </a:t>
            </a:r>
            <a:endParaRPr lang="ru-RU" dirty="0"/>
          </a:p>
        </p:txBody>
      </p:sp>
      <p:pic>
        <p:nvPicPr>
          <p:cNvPr id="5" name="Объект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611560" y="980728"/>
            <a:ext cx="8136904" cy="4176464"/>
          </a:xfrm>
        </p:spPr>
      </p:pic>
    </p:spTree>
    <p:extLst>
      <p:ext uri="{BB962C8B-B14F-4D97-AF65-F5344CB8AC3E}">
        <p14:creationId xmlns:p14="http://schemas.microsoft.com/office/powerpoint/2010/main" val="8061736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5085184"/>
            <a:ext cx="8424936" cy="1314480"/>
          </a:xfrm>
        </p:spPr>
        <p:txBody>
          <a:bodyPr>
            <a:normAutofit fontScale="85000" lnSpcReduction="20000"/>
          </a:bodyPr>
          <a:lstStyle/>
          <a:p>
            <a:pPr lvl="0"/>
            <a:r>
              <a:rPr lang="en-US" dirty="0"/>
              <a:t>When the 12th Duke died in 1953, his son the 13th Duke was exposed to heavy death duties and the Abbey was a half-demolished, half-derelict house. Instead of handing the family estates over to the National Trust, he kept ownership and opened the Abbey to the public for the first time in 1955.</a:t>
            </a:r>
            <a:endParaRPr lang="ru-RU" dirty="0"/>
          </a:p>
          <a:p>
            <a:endParaRPr lang="ru-RU" dirty="0"/>
          </a:p>
        </p:txBody>
      </p:sp>
      <p:pic>
        <p:nvPicPr>
          <p:cNvPr id="5" name="Объект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23528" y="188640"/>
            <a:ext cx="8594118" cy="4536504"/>
          </a:xfrm>
        </p:spPr>
      </p:pic>
    </p:spTree>
    <p:extLst>
      <p:ext uri="{BB962C8B-B14F-4D97-AF65-F5344CB8AC3E}">
        <p14:creationId xmlns:p14="http://schemas.microsoft.com/office/powerpoint/2010/main" val="34307501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5445224"/>
            <a:ext cx="8352928" cy="1224136"/>
          </a:xfrm>
        </p:spPr>
        <p:txBody>
          <a:bodyPr>
            <a:normAutofit/>
          </a:bodyPr>
          <a:lstStyle/>
          <a:p>
            <a:r>
              <a:rPr lang="en-US" dirty="0"/>
              <a:t>It soon gained in popularity as other amusements were added, including Woburn Safari Park on the grounds of the Abbey in 1970. </a:t>
            </a:r>
            <a:endParaRPr lang="ru-RU" dirty="0"/>
          </a:p>
        </p:txBody>
      </p:sp>
      <p:pic>
        <p:nvPicPr>
          <p:cNvPr id="5" name="Объект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179512" y="332656"/>
            <a:ext cx="8784976" cy="4968552"/>
          </a:xfrm>
        </p:spPr>
      </p:pic>
    </p:spTree>
    <p:extLst>
      <p:ext uri="{BB962C8B-B14F-4D97-AF65-F5344CB8AC3E}">
        <p14:creationId xmlns:p14="http://schemas.microsoft.com/office/powerpoint/2010/main" val="3037908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13033"/>
            <a:ext cx="6512511" cy="1143000"/>
          </a:xfrm>
        </p:spPr>
        <p:txBody>
          <a:bodyPr>
            <a:normAutofit fontScale="90000"/>
          </a:bodyPr>
          <a:lstStyle/>
          <a:p>
            <a:r>
              <a:rPr lang="en-US" dirty="0"/>
              <a:t>Lyme Park</a:t>
            </a:r>
            <a:br>
              <a:rPr lang="en-US" dirty="0"/>
            </a:br>
            <a:endParaRPr lang="ru-RU" dirty="0"/>
          </a:p>
        </p:txBody>
      </p:sp>
      <p:sp>
        <p:nvSpPr>
          <p:cNvPr id="3" name="Объект 2"/>
          <p:cNvSpPr>
            <a:spLocks noGrp="1"/>
          </p:cNvSpPr>
          <p:nvPr>
            <p:ph sz="quarter" idx="13"/>
          </p:nvPr>
        </p:nvSpPr>
        <p:spPr>
          <a:xfrm>
            <a:off x="323528" y="5301208"/>
            <a:ext cx="8568952" cy="1386488"/>
          </a:xfrm>
        </p:spPr>
        <p:txBody>
          <a:bodyPr>
            <a:normAutofit lnSpcReduction="10000"/>
          </a:bodyPr>
          <a:lstStyle/>
          <a:p>
            <a:r>
              <a:rPr lang="en-US" dirty="0"/>
              <a:t>Lyme Park is a large estate located south of </a:t>
            </a:r>
            <a:r>
              <a:rPr lang="en-US" dirty="0" err="1"/>
              <a:t>Disley</a:t>
            </a:r>
            <a:r>
              <a:rPr lang="en-US" dirty="0"/>
              <a:t>, Cheshire, </a:t>
            </a:r>
            <a:r>
              <a:rPr lang="en-US" dirty="0" smtClean="0"/>
              <a:t>England. </a:t>
            </a:r>
            <a:r>
              <a:rPr lang="en-US" dirty="0"/>
              <a:t>It consists of a mansion house surrounded by formal gardens, in a deer park in the Peak District National Park. The house is the largest in Cheshire, and a Grade I listed building.</a:t>
            </a:r>
          </a:p>
          <a:p>
            <a:endParaRPr lang="ru-RU" dirty="0"/>
          </a:p>
        </p:txBody>
      </p:sp>
      <p:pic>
        <p:nvPicPr>
          <p:cNvPr id="5" name="Объект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67544" y="908721"/>
            <a:ext cx="8424936" cy="4248472"/>
          </a:xfrm>
        </p:spPr>
      </p:pic>
    </p:spTree>
    <p:extLst>
      <p:ext uri="{BB962C8B-B14F-4D97-AF65-F5344CB8AC3E}">
        <p14:creationId xmlns:p14="http://schemas.microsoft.com/office/powerpoint/2010/main" val="23009024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116632"/>
            <a:ext cx="6512511" cy="1143000"/>
          </a:xfrm>
        </p:spPr>
        <p:txBody>
          <a:bodyPr/>
          <a:lstStyle/>
          <a:p>
            <a:r>
              <a:rPr lang="en-US" b="0" dirty="0" err="1">
                <a:effectLst/>
              </a:rPr>
              <a:t>Somerleyton</a:t>
            </a:r>
            <a:r>
              <a:rPr lang="en-US" b="0" dirty="0">
                <a:effectLst/>
              </a:rPr>
              <a:t> Hall</a:t>
            </a:r>
            <a:br>
              <a:rPr lang="en-US" b="0" dirty="0">
                <a:effectLst/>
              </a:rPr>
            </a:br>
            <a:endParaRPr lang="ru-RU" dirty="0"/>
          </a:p>
        </p:txBody>
      </p:sp>
      <p:sp>
        <p:nvSpPr>
          <p:cNvPr id="3" name="Объект 2"/>
          <p:cNvSpPr>
            <a:spLocks noGrp="1"/>
          </p:cNvSpPr>
          <p:nvPr>
            <p:ph sz="quarter" idx="13"/>
          </p:nvPr>
        </p:nvSpPr>
        <p:spPr>
          <a:xfrm>
            <a:off x="323528" y="5085184"/>
            <a:ext cx="8568952" cy="1512168"/>
          </a:xfrm>
        </p:spPr>
        <p:txBody>
          <a:bodyPr>
            <a:normAutofit/>
          </a:bodyPr>
          <a:lstStyle/>
          <a:p>
            <a:r>
              <a:rPr lang="en-US" dirty="0"/>
              <a:t>In 1240, a manor house was built on the site of </a:t>
            </a:r>
            <a:r>
              <a:rPr lang="en-US" dirty="0" err="1"/>
              <a:t>Somerleyton</a:t>
            </a:r>
            <a:r>
              <a:rPr lang="en-US" dirty="0"/>
              <a:t> Hall by Sir Peter. In 1604  John Wentworth bought it. He transformed </a:t>
            </a:r>
            <a:r>
              <a:rPr lang="en-US" dirty="0" err="1"/>
              <a:t>Somerleyton</a:t>
            </a:r>
            <a:r>
              <a:rPr lang="en-US" dirty="0"/>
              <a:t> Hall into a typical East Anglian Tudor-Jacobean mansion. </a:t>
            </a:r>
            <a:endParaRPr lang="ru-RU" dirty="0"/>
          </a:p>
          <a:p>
            <a:endParaRPr lang="ru-RU" dirty="0"/>
          </a:p>
        </p:txBody>
      </p:sp>
      <p:pic>
        <p:nvPicPr>
          <p:cNvPr id="5" name="Объект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899592" y="908720"/>
            <a:ext cx="7632847" cy="4032448"/>
          </a:xfrm>
        </p:spPr>
      </p:pic>
    </p:spTree>
    <p:extLst>
      <p:ext uri="{BB962C8B-B14F-4D97-AF65-F5344CB8AC3E}">
        <p14:creationId xmlns:p14="http://schemas.microsoft.com/office/powerpoint/2010/main" val="28745649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5229200"/>
            <a:ext cx="8712968" cy="1353303"/>
          </a:xfrm>
        </p:spPr>
        <p:txBody>
          <a:bodyPr>
            <a:normAutofit lnSpcReduction="10000"/>
          </a:bodyPr>
          <a:lstStyle/>
          <a:p>
            <a:r>
              <a:rPr lang="en-US" dirty="0" err="1"/>
              <a:t>Somerleyton</a:t>
            </a:r>
            <a:r>
              <a:rPr lang="en-US" dirty="0"/>
              <a:t> Hall and Park were bought in 1843 by Sir Samuel Morton </a:t>
            </a:r>
            <a:r>
              <a:rPr lang="en-US" dirty="0" err="1"/>
              <a:t>Peto</a:t>
            </a:r>
            <a:r>
              <a:rPr lang="en-US" dirty="0"/>
              <a:t>. Paintings were specially commissioned for the house, and the gardens and grounds were completely redesigned. </a:t>
            </a:r>
            <a:r>
              <a:rPr lang="en-US" dirty="0" err="1"/>
              <a:t>Peto</a:t>
            </a:r>
            <a:r>
              <a:rPr lang="en-US" dirty="0"/>
              <a:t> employed Prince Albert’s </a:t>
            </a:r>
            <a:r>
              <a:rPr lang="en-US" dirty="0" err="1"/>
              <a:t>favourite</a:t>
            </a:r>
            <a:r>
              <a:rPr lang="en-US" dirty="0"/>
              <a:t> architect John Thomas.</a:t>
            </a:r>
            <a:endParaRPr lang="ru-RU" dirty="0"/>
          </a:p>
          <a:p>
            <a:endParaRPr lang="ru-RU" dirty="0"/>
          </a:p>
        </p:txBody>
      </p:sp>
      <p:pic>
        <p:nvPicPr>
          <p:cNvPr id="5" name="Объект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67544" y="116632"/>
            <a:ext cx="8424936" cy="4896544"/>
          </a:xfrm>
        </p:spPr>
      </p:pic>
    </p:spTree>
    <p:extLst>
      <p:ext uri="{BB962C8B-B14F-4D97-AF65-F5344CB8AC3E}">
        <p14:creationId xmlns:p14="http://schemas.microsoft.com/office/powerpoint/2010/main" val="12823552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2"/>
          </p:nvPr>
        </p:nvSpPr>
        <p:spPr>
          <a:xfrm>
            <a:off x="323528" y="5373217"/>
            <a:ext cx="8352928" cy="1296144"/>
          </a:xfrm>
        </p:spPr>
        <p:txBody>
          <a:bodyPr>
            <a:normAutofit/>
          </a:bodyPr>
          <a:lstStyle/>
          <a:p>
            <a:r>
              <a:rPr lang="en-US" dirty="0"/>
              <a:t>The formal gardens cover 12 acres (49,000 m²). They feature a yew hedge maze created by William Andrews </a:t>
            </a:r>
            <a:r>
              <a:rPr lang="en-US" dirty="0" err="1"/>
              <a:t>Nesfield</a:t>
            </a:r>
            <a:r>
              <a:rPr lang="en-US" dirty="0"/>
              <a:t> in 1846, and a ridge and furrow greenhouse designed by Joseph Paxton, the architect of The Crystal Palace.</a:t>
            </a:r>
            <a:endParaRPr lang="ru-RU" dirty="0"/>
          </a:p>
          <a:p>
            <a:endParaRPr lang="ru-RU" dirty="0"/>
          </a:p>
        </p:txBody>
      </p:sp>
      <p:pic>
        <p:nvPicPr>
          <p:cNvPr id="7" name="Объект 6"/>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683568" y="260648"/>
            <a:ext cx="7848872" cy="4720257"/>
          </a:xfrm>
        </p:spPr>
      </p:pic>
    </p:spTree>
    <p:extLst>
      <p:ext uri="{BB962C8B-B14F-4D97-AF65-F5344CB8AC3E}">
        <p14:creationId xmlns:p14="http://schemas.microsoft.com/office/powerpoint/2010/main" val="16908271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755576" y="260648"/>
            <a:ext cx="7488832" cy="4055359"/>
          </a:xfrm>
        </p:spPr>
      </p:pic>
      <p:sp>
        <p:nvSpPr>
          <p:cNvPr id="4" name="Объект 3"/>
          <p:cNvSpPr>
            <a:spLocks noGrp="1"/>
          </p:cNvSpPr>
          <p:nvPr>
            <p:ph sz="quarter" idx="14"/>
          </p:nvPr>
        </p:nvSpPr>
        <p:spPr>
          <a:xfrm>
            <a:off x="539552" y="4869160"/>
            <a:ext cx="8064896" cy="1785352"/>
          </a:xfrm>
        </p:spPr>
        <p:txBody>
          <a:bodyPr>
            <a:normAutofit/>
          </a:bodyPr>
          <a:lstStyle/>
          <a:p>
            <a:r>
              <a:rPr lang="en-US" dirty="0"/>
              <a:t>There is also a walled garden, an aviary, a loggia and a 90 </a:t>
            </a:r>
            <a:r>
              <a:rPr lang="en-US" dirty="0" err="1"/>
              <a:t>metre</a:t>
            </a:r>
            <a:r>
              <a:rPr lang="en-US" dirty="0"/>
              <a:t> long pergola covered with roses and wisteria. The more informal areas of the garden feature rhododendrons and azaleas and a fine collection of specimen trees.</a:t>
            </a:r>
            <a:endParaRPr lang="ru-RU" dirty="0"/>
          </a:p>
          <a:p>
            <a:endParaRPr lang="ru-RU" dirty="0"/>
          </a:p>
        </p:txBody>
      </p:sp>
    </p:spTree>
    <p:extLst>
      <p:ext uri="{BB962C8B-B14F-4D97-AF65-F5344CB8AC3E}">
        <p14:creationId xmlns:p14="http://schemas.microsoft.com/office/powerpoint/2010/main" val="2325022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60648"/>
            <a:ext cx="6512511" cy="1143000"/>
          </a:xfrm>
        </p:spPr>
        <p:txBody>
          <a:bodyPr>
            <a:normAutofit/>
          </a:bodyPr>
          <a:lstStyle/>
          <a:p>
            <a:r>
              <a:rPr lang="en-US" dirty="0" smtClean="0"/>
              <a:t> </a:t>
            </a:r>
            <a:r>
              <a:rPr lang="en-US" dirty="0"/>
              <a:t>detached house</a:t>
            </a:r>
            <a:endParaRPr lang="ru-RU" dirty="0"/>
          </a:p>
        </p:txBody>
      </p:sp>
      <p:sp>
        <p:nvSpPr>
          <p:cNvPr id="3" name="Объект 2"/>
          <p:cNvSpPr>
            <a:spLocks noGrp="1"/>
          </p:cNvSpPr>
          <p:nvPr>
            <p:ph sz="quarter" idx="13"/>
          </p:nvPr>
        </p:nvSpPr>
        <p:spPr>
          <a:xfrm>
            <a:off x="395536" y="1484784"/>
            <a:ext cx="4978896" cy="4929411"/>
          </a:xfrm>
        </p:spPr>
        <p:txBody>
          <a:bodyPr>
            <a:normAutofit fontScale="85000" lnSpcReduction="20000"/>
          </a:bodyPr>
          <a:lstStyle/>
          <a:p>
            <a:pPr marL="45720" indent="0">
              <a:buNone/>
            </a:pPr>
            <a:endParaRPr lang="en-US" dirty="0" smtClean="0"/>
          </a:p>
          <a:p>
            <a:r>
              <a:rPr lang="en-US" dirty="0" smtClean="0"/>
              <a:t> </a:t>
            </a:r>
            <a:r>
              <a:rPr lang="en-US" dirty="0"/>
              <a:t>A detached house is a single free standing residential unit built on a lot.  The lot is larger than the house for an area for a yard or a garden.  The detached house can either have a built-in garage or a detached one. It must be understood that a detached house can take on any form or style. It does not matter if the house is a bungalow or a cottage or a mansion. It also does not matter if the house is Victorian or Tudor or Minimalist. As long as no walls of the structure are connected to another dwelling, the house remains to be a detached house.</a:t>
            </a:r>
          </a:p>
          <a:p>
            <a:pPr marL="45720" indent="0">
              <a:buNone/>
            </a:pPr>
            <a:r>
              <a:rPr lang="en-US" dirty="0"/>
              <a:t/>
            </a:r>
            <a:br>
              <a:rPr lang="en-US" dirty="0"/>
            </a:br>
            <a:r>
              <a:rPr lang="en-US" dirty="0"/>
              <a:t/>
            </a:r>
            <a:br>
              <a:rPr lang="en-US" dirty="0"/>
            </a:b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2132856"/>
            <a:ext cx="2898903" cy="2304256"/>
          </a:xfrm>
          <a:prstGeom prst="rect">
            <a:avLst/>
          </a:prstGeom>
        </p:spPr>
      </p:pic>
    </p:spTree>
    <p:extLst>
      <p:ext uri="{BB962C8B-B14F-4D97-AF65-F5344CB8AC3E}">
        <p14:creationId xmlns:p14="http://schemas.microsoft.com/office/powerpoint/2010/main" val="29680911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p:txBody>
          <a:bodyPr/>
          <a:lstStyle/>
          <a:p>
            <a:endParaRPr lang="ru-RU"/>
          </a:p>
        </p:txBody>
      </p:sp>
      <p:sp>
        <p:nvSpPr>
          <p:cNvPr id="4" name="Объект 3"/>
          <p:cNvSpPr>
            <a:spLocks noGrp="1"/>
          </p:cNvSpPr>
          <p:nvPr>
            <p:ph sz="quarter" idx="14"/>
          </p:nvPr>
        </p:nvSpPr>
        <p:spPr/>
        <p:txBody>
          <a:bodyPr/>
          <a:lstStyle/>
          <a:p>
            <a:endParaRPr lang="ru-RU"/>
          </a:p>
        </p:txBody>
      </p:sp>
    </p:spTree>
    <p:extLst>
      <p:ext uri="{BB962C8B-B14F-4D97-AF65-F5344CB8AC3E}">
        <p14:creationId xmlns:p14="http://schemas.microsoft.com/office/powerpoint/2010/main" val="30051092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0" dirty="0">
                <a:effectLst/>
              </a:rPr>
              <a:t>Duchess of Devonshire</a:t>
            </a:r>
            <a:br>
              <a:rPr lang="en-US" b="0" dirty="0">
                <a:effectLst/>
              </a:rPr>
            </a:br>
            <a:endParaRPr lang="ru-RU" dirty="0"/>
          </a:p>
        </p:txBody>
      </p:sp>
      <p:pic>
        <p:nvPicPr>
          <p:cNvPr id="4" name="ylv_u9Ly3uA"/>
          <p:cNvPicPr>
            <a:picLocks noGrp="1" noRot="1" noChangeAspect="1"/>
          </p:cNvPicPr>
          <p:nvPr>
            <p:ph sz="quarter" idx="13"/>
            <a:videoFile r:link="rId1"/>
          </p:nvPr>
        </p:nvPicPr>
        <p:blipFill>
          <a:blip r:embed="rId3"/>
          <a:stretch>
            <a:fillRect/>
          </a:stretch>
        </p:blipFill>
        <p:spPr>
          <a:xfrm>
            <a:off x="2057400" y="1184275"/>
            <a:ext cx="4572000" cy="2571750"/>
          </a:xfrm>
          <a:prstGeom prst="rect">
            <a:avLst/>
          </a:prstGeom>
        </p:spPr>
      </p:pic>
    </p:spTree>
    <p:extLst>
      <p:ext uri="{BB962C8B-B14F-4D97-AF65-F5344CB8AC3E}">
        <p14:creationId xmlns:p14="http://schemas.microsoft.com/office/powerpoint/2010/main" val="33802345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188640"/>
            <a:ext cx="6512511" cy="1143000"/>
          </a:xfrm>
        </p:spPr>
        <p:txBody>
          <a:bodyPr/>
          <a:lstStyle/>
          <a:p>
            <a:r>
              <a:rPr lang="en-US" dirty="0"/>
              <a:t>Semi-detached</a:t>
            </a:r>
            <a:endParaRPr lang="ru-RU" dirty="0"/>
          </a:p>
        </p:txBody>
      </p:sp>
      <p:sp>
        <p:nvSpPr>
          <p:cNvPr id="3" name="Объект 2"/>
          <p:cNvSpPr>
            <a:spLocks noGrp="1"/>
          </p:cNvSpPr>
          <p:nvPr>
            <p:ph sz="quarter" idx="13"/>
          </p:nvPr>
        </p:nvSpPr>
        <p:spPr>
          <a:xfrm>
            <a:off x="457200" y="1340768"/>
            <a:ext cx="5266928" cy="5112568"/>
          </a:xfrm>
        </p:spPr>
        <p:txBody>
          <a:bodyPr>
            <a:normAutofit fontScale="85000" lnSpcReduction="20000"/>
          </a:bodyPr>
          <a:lstStyle/>
          <a:p>
            <a:r>
              <a:rPr lang="en-US" dirty="0" smtClean="0"/>
              <a:t>A </a:t>
            </a:r>
            <a:r>
              <a:rPr lang="en-US" dirty="0"/>
              <a:t>semi-detached house is a pair of housing units that shares one common wall. The two houses are built to mirror each other. Interestingly enough this type of housing is called a duplex in other parts of the world. This type of housing became popular in the UK and Ireland in the 1920s to the 1930s.  </a:t>
            </a:r>
            <a:endParaRPr lang="ru-RU" dirty="0" smtClean="0"/>
          </a:p>
          <a:p>
            <a:r>
              <a:rPr lang="en-US" dirty="0" smtClean="0"/>
              <a:t>This </a:t>
            </a:r>
            <a:r>
              <a:rPr lang="en-US" dirty="0"/>
              <a:t>type of housing became popular to middle-income families who preferred this type to the terrace houses. Presently the semi-detached is still the most popular type of housing in England. </a:t>
            </a:r>
            <a:endParaRPr lang="ru-RU" dirty="0" smtClean="0"/>
          </a:p>
          <a:p>
            <a:r>
              <a:rPr lang="en-US" dirty="0" smtClean="0"/>
              <a:t> </a:t>
            </a:r>
            <a:r>
              <a:rPr lang="en-US" dirty="0"/>
              <a:t>Sometime in 2004, a group of very enterprising realtors thought to demolish old semi-detached homes and built in its place two detached homes with inches of space between them.</a:t>
            </a:r>
          </a:p>
          <a:p>
            <a:pPr marL="45720" indent="0">
              <a:buNone/>
            </a:pPr>
            <a:r>
              <a:rPr lang="en-US" dirty="0"/>
              <a:t> </a:t>
            </a:r>
          </a:p>
          <a:p>
            <a:pPr marL="45720" indent="0">
              <a:buNone/>
            </a:pPr>
            <a:r>
              <a:rPr lang="en-US" dirty="0"/>
              <a:t/>
            </a:r>
            <a:br>
              <a:rPr lang="en-US" dirty="0"/>
            </a:b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2132856"/>
            <a:ext cx="3048000" cy="2286000"/>
          </a:xfrm>
          <a:prstGeom prst="rect">
            <a:avLst/>
          </a:prstGeom>
        </p:spPr>
      </p:pic>
    </p:spTree>
    <p:extLst>
      <p:ext uri="{BB962C8B-B14F-4D97-AF65-F5344CB8AC3E}">
        <p14:creationId xmlns:p14="http://schemas.microsoft.com/office/powerpoint/2010/main" val="6262943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4924"/>
            <a:ext cx="6512511" cy="1143000"/>
          </a:xfrm>
        </p:spPr>
        <p:txBody>
          <a:bodyPr/>
          <a:lstStyle/>
          <a:p>
            <a:r>
              <a:rPr lang="en-US" dirty="0"/>
              <a:t>Terraced</a:t>
            </a:r>
            <a:endParaRPr lang="ru-RU" dirty="0"/>
          </a:p>
        </p:txBody>
      </p:sp>
      <p:sp>
        <p:nvSpPr>
          <p:cNvPr id="3" name="Объект 2"/>
          <p:cNvSpPr>
            <a:spLocks noGrp="1"/>
          </p:cNvSpPr>
          <p:nvPr>
            <p:ph sz="quarter" idx="13"/>
          </p:nvPr>
        </p:nvSpPr>
        <p:spPr>
          <a:xfrm>
            <a:off x="457200" y="1196752"/>
            <a:ext cx="5266928" cy="5328592"/>
          </a:xfrm>
        </p:spPr>
        <p:txBody>
          <a:bodyPr>
            <a:normAutofit fontScale="92500" lnSpcReduction="20000"/>
          </a:bodyPr>
          <a:lstStyle/>
          <a:p>
            <a:r>
              <a:rPr lang="en-US" dirty="0"/>
              <a:t>	Terraced housing is also known as row housing or townhomes. The origin of this type of dwelling was in the 17th century in Europe.  A row of identical looking houses sit side by side forming a long row of housing that share side walls. The end units of this row of housing are called end terrace and are far larger than the units in between the said two end units. </a:t>
            </a:r>
            <a:endParaRPr lang="ru-RU" dirty="0" smtClean="0"/>
          </a:p>
          <a:p>
            <a:r>
              <a:rPr lang="en-US" dirty="0" smtClean="0"/>
              <a:t>Terrace </a:t>
            </a:r>
            <a:r>
              <a:rPr lang="en-US" dirty="0"/>
              <a:t>housing used to be only associated with the working class for this type of housing was cheap, small and has very little privacy. As time went by, terrace housing evolved and became known as townhomes or townhouses which were more associated with wealthy people buying properties in less affluent communities.</a:t>
            </a:r>
            <a:br>
              <a:rPr lang="en-US" dirty="0"/>
            </a:b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3558" y="2132856"/>
            <a:ext cx="3048000" cy="2705100"/>
          </a:xfrm>
          <a:prstGeom prst="rect">
            <a:avLst/>
          </a:prstGeom>
        </p:spPr>
      </p:pic>
    </p:spTree>
    <p:extLst>
      <p:ext uri="{BB962C8B-B14F-4D97-AF65-F5344CB8AC3E}">
        <p14:creationId xmlns:p14="http://schemas.microsoft.com/office/powerpoint/2010/main" val="23320687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8740" y="260648"/>
            <a:ext cx="6512511" cy="1143000"/>
          </a:xfrm>
        </p:spPr>
        <p:txBody>
          <a:bodyPr/>
          <a:lstStyle/>
          <a:p>
            <a:r>
              <a:rPr lang="en-US" dirty="0" smtClean="0"/>
              <a:t> </a:t>
            </a:r>
            <a:r>
              <a:rPr lang="en-US" dirty="0"/>
              <a:t>flat or an apartment</a:t>
            </a:r>
            <a:endParaRPr lang="ru-RU" dirty="0"/>
          </a:p>
        </p:txBody>
      </p:sp>
      <p:sp>
        <p:nvSpPr>
          <p:cNvPr id="3" name="Объект 2"/>
          <p:cNvSpPr>
            <a:spLocks noGrp="1"/>
          </p:cNvSpPr>
          <p:nvPr>
            <p:ph sz="quarter" idx="13"/>
          </p:nvPr>
        </p:nvSpPr>
        <p:spPr>
          <a:xfrm>
            <a:off x="457200" y="1600200"/>
            <a:ext cx="4978896" cy="4525963"/>
          </a:xfrm>
        </p:spPr>
        <p:txBody>
          <a:bodyPr>
            <a:normAutofit fontScale="77500" lnSpcReduction="20000"/>
          </a:bodyPr>
          <a:lstStyle/>
          <a:p>
            <a:r>
              <a:rPr lang="en-US" dirty="0"/>
              <a:t>A flat or an apartment is a unit of a self-contained housing that is a part of a larger building.  Such building is called an apartment building since it usually consists of several apartments for rent. The apartment is owned by the owner or occupier and may be rented out to tenants. </a:t>
            </a:r>
            <a:endParaRPr lang="ru-RU" dirty="0" smtClean="0"/>
          </a:p>
          <a:p>
            <a:r>
              <a:rPr lang="en-US" dirty="0" smtClean="0"/>
              <a:t> </a:t>
            </a:r>
            <a:r>
              <a:rPr lang="en-US" dirty="0"/>
              <a:t>In the UK, some flat owners have a share in the company that owns the freehold (ownership of land and the building). The freehold company has the legal capacity to charge the flat owners ground rent. The freeholder also has the right to develop or sell the building. A flat can be a studio unit, a one- bedroom, two-bedroom or three-bedroom unit.</a:t>
            </a:r>
            <a:br>
              <a:rPr lang="en-US" dirty="0"/>
            </a:br>
            <a:r>
              <a:rPr lang="en-US" dirty="0"/>
              <a:t/>
            </a:r>
            <a:br>
              <a:rPr lang="en-US" dirty="0"/>
            </a:b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7592" y="2420888"/>
            <a:ext cx="3167318" cy="2088232"/>
          </a:xfrm>
          <a:prstGeom prst="rect">
            <a:avLst/>
          </a:prstGeom>
        </p:spPr>
      </p:pic>
    </p:spTree>
    <p:extLst>
      <p:ext uri="{BB962C8B-B14F-4D97-AF65-F5344CB8AC3E}">
        <p14:creationId xmlns:p14="http://schemas.microsoft.com/office/powerpoint/2010/main" val="29680788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332656"/>
            <a:ext cx="6512511" cy="1143000"/>
          </a:xfrm>
        </p:spPr>
        <p:txBody>
          <a:bodyPr/>
          <a:lstStyle/>
          <a:p>
            <a:r>
              <a:rPr lang="en-US" dirty="0"/>
              <a:t>Bungalow</a:t>
            </a:r>
            <a:endParaRPr lang="ru-RU" dirty="0"/>
          </a:p>
        </p:txBody>
      </p:sp>
      <p:sp>
        <p:nvSpPr>
          <p:cNvPr id="3" name="Объект 2"/>
          <p:cNvSpPr>
            <a:spLocks noGrp="1"/>
          </p:cNvSpPr>
          <p:nvPr>
            <p:ph sz="quarter" idx="13"/>
          </p:nvPr>
        </p:nvSpPr>
        <p:spPr>
          <a:xfrm>
            <a:off x="457200" y="1600200"/>
            <a:ext cx="4330824" cy="4525963"/>
          </a:xfrm>
        </p:spPr>
        <p:txBody>
          <a:bodyPr/>
          <a:lstStyle/>
          <a:p>
            <a:r>
              <a:rPr lang="en-US" dirty="0"/>
              <a:t>it is a house which is only on one floor, no stairs. It may be joined to another bungalow or might stand </a:t>
            </a:r>
            <a:r>
              <a:rPr lang="en-US" dirty="0" smtClean="0"/>
              <a:t>alone</a:t>
            </a:r>
            <a:r>
              <a:rPr lang="ru-RU" dirty="0" smtClean="0"/>
              <a:t>.</a:t>
            </a:r>
            <a:endParaRPr lang="en-US" dirty="0" smtClean="0"/>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7944" y="2912050"/>
            <a:ext cx="4248472" cy="3186354"/>
          </a:xfrm>
          <a:prstGeom prst="rect">
            <a:avLst/>
          </a:prstGeom>
        </p:spPr>
      </p:pic>
    </p:spTree>
    <p:extLst>
      <p:ext uri="{BB962C8B-B14F-4D97-AF65-F5344CB8AC3E}">
        <p14:creationId xmlns:p14="http://schemas.microsoft.com/office/powerpoint/2010/main" val="37712526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548680"/>
            <a:ext cx="6512511" cy="1143000"/>
          </a:xfrm>
        </p:spPr>
        <p:txBody>
          <a:bodyPr/>
          <a:lstStyle/>
          <a:p>
            <a:r>
              <a:rPr lang="en-US" dirty="0"/>
              <a:t>The main types of houses in England</a:t>
            </a:r>
            <a:endParaRPr lang="ru-RU" dirty="0"/>
          </a:p>
        </p:txBody>
      </p:sp>
      <p:pic>
        <p:nvPicPr>
          <p:cNvPr id="4" name="rL9sutnl9Zc"/>
          <p:cNvPicPr>
            <a:picLocks noGrp="1" noRot="1" noChangeAspect="1"/>
          </p:cNvPicPr>
          <p:nvPr>
            <p:ph sz="quarter" idx="13"/>
            <a:videoFile r:link="rId1"/>
          </p:nvPr>
        </p:nvPicPr>
        <p:blipFill>
          <a:blip r:embed="rId3"/>
          <a:stretch>
            <a:fillRect/>
          </a:stretch>
        </p:blipFill>
        <p:spPr>
          <a:xfrm>
            <a:off x="2339752" y="2708920"/>
            <a:ext cx="4572000" cy="2571750"/>
          </a:xfrm>
          <a:prstGeom prst="rect">
            <a:avLst/>
          </a:prstGeom>
        </p:spPr>
      </p:pic>
    </p:spTree>
    <p:extLst>
      <p:ext uri="{BB962C8B-B14F-4D97-AF65-F5344CB8AC3E}">
        <p14:creationId xmlns:p14="http://schemas.microsoft.com/office/powerpoint/2010/main" val="38061120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16632"/>
            <a:ext cx="6512511" cy="1143000"/>
          </a:xfrm>
        </p:spPr>
        <p:txBody>
          <a:bodyPr>
            <a:normAutofit fontScale="90000"/>
          </a:bodyPr>
          <a:lstStyle/>
          <a:p>
            <a:r>
              <a:rPr lang="en-US" dirty="0"/>
              <a:t>Stately Homes in England</a:t>
            </a:r>
            <a:br>
              <a:rPr lang="en-US" dirty="0"/>
            </a:br>
            <a:endParaRPr lang="ru-RU" dirty="0"/>
          </a:p>
        </p:txBody>
      </p:sp>
      <p:sp>
        <p:nvSpPr>
          <p:cNvPr id="3" name="Объект 2"/>
          <p:cNvSpPr>
            <a:spLocks noGrp="1"/>
          </p:cNvSpPr>
          <p:nvPr>
            <p:ph sz="quarter" idx="13"/>
          </p:nvPr>
        </p:nvSpPr>
        <p:spPr>
          <a:xfrm>
            <a:off x="899592" y="2132856"/>
            <a:ext cx="7200800" cy="3474720"/>
          </a:xfrm>
        </p:spPr>
        <p:txBody>
          <a:bodyPr/>
          <a:lstStyle/>
          <a:p>
            <a:r>
              <a:rPr lang="en-US" dirty="0"/>
              <a:t>One thing England is known for are its many fine stately homes and manor houses. They’ve had a troubled history in the last century as families have been forced to sell them off or donate them to the National Trust. Many have even been demolished. That being said there are still many beautiful stately </a:t>
            </a:r>
            <a:r>
              <a:rPr lang="en-US" dirty="0" smtClean="0"/>
              <a:t>homes</a:t>
            </a:r>
            <a:endParaRPr lang="ru-RU" dirty="0"/>
          </a:p>
        </p:txBody>
      </p:sp>
    </p:spTree>
    <p:extLst>
      <p:ext uri="{BB962C8B-B14F-4D97-AF65-F5344CB8AC3E}">
        <p14:creationId xmlns:p14="http://schemas.microsoft.com/office/powerpoint/2010/main" val="2333077793"/>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232</TotalTime>
  <Words>1394</Words>
  <Application>Microsoft Office PowerPoint</Application>
  <PresentationFormat>Экран (4:3)</PresentationFormat>
  <Paragraphs>54</Paragraphs>
  <Slides>31</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Воздушный поток</vt:lpstr>
      <vt:lpstr>Types of houses and most popular one </vt:lpstr>
      <vt:lpstr>The main types of houses in England are: </vt:lpstr>
      <vt:lpstr> detached house</vt:lpstr>
      <vt:lpstr>Semi-detached</vt:lpstr>
      <vt:lpstr>Terraced</vt:lpstr>
      <vt:lpstr> flat or an apartment</vt:lpstr>
      <vt:lpstr>Bungalow</vt:lpstr>
      <vt:lpstr>The main types of houses in England</vt:lpstr>
      <vt:lpstr>Stately Homes in England </vt:lpstr>
      <vt:lpstr>Castle Howard </vt:lpstr>
      <vt:lpstr>Презентация PowerPoint</vt:lpstr>
      <vt:lpstr>Презентация PowerPoint</vt:lpstr>
      <vt:lpstr>Blenheim Palace </vt:lpstr>
      <vt:lpstr>Презентация PowerPoint</vt:lpstr>
      <vt:lpstr>Презентация PowerPoint</vt:lpstr>
      <vt:lpstr>Презентация PowerPoint</vt:lpstr>
      <vt:lpstr>Презентация PowerPoint</vt:lpstr>
      <vt:lpstr>Longleat </vt:lpstr>
      <vt:lpstr>Презентация PowerPoint</vt:lpstr>
      <vt:lpstr>Презентация PowerPoint</vt:lpstr>
      <vt:lpstr>Chatsworth </vt:lpstr>
      <vt:lpstr>Woburn Abbey </vt:lpstr>
      <vt:lpstr>Презентация PowerPoint</vt:lpstr>
      <vt:lpstr>Презентация PowerPoint</vt:lpstr>
      <vt:lpstr>Lyme Park </vt:lpstr>
      <vt:lpstr>Somerleyton Hall </vt:lpstr>
      <vt:lpstr>Презентация PowerPoint</vt:lpstr>
      <vt:lpstr>Презентация PowerPoint</vt:lpstr>
      <vt:lpstr>Презентация PowerPoint</vt:lpstr>
      <vt:lpstr>Презентация PowerPoint</vt:lpstr>
      <vt:lpstr>Duchess of Devonshire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houses and most popular one </dc:title>
  <dc:creator>Nikita</dc:creator>
  <cp:lastModifiedBy>Nikita</cp:lastModifiedBy>
  <cp:revision>35</cp:revision>
  <dcterms:created xsi:type="dcterms:W3CDTF">2015-03-20T17:11:15Z</dcterms:created>
  <dcterms:modified xsi:type="dcterms:W3CDTF">2015-03-22T08:36:40Z</dcterms:modified>
</cp:coreProperties>
</file>